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56" r:id="rId3"/>
    <p:sldId id="257" r:id="rId4"/>
    <p:sldId id="258" r:id="rId5"/>
    <p:sldId id="259" r:id="rId6"/>
    <p:sldId id="265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1" r:id="rId15"/>
    <p:sldId id="260" r:id="rId16"/>
    <p:sldId id="272" r:id="rId17"/>
    <p:sldId id="273" r:id="rId18"/>
    <p:sldId id="278" r:id="rId19"/>
  </p:sldIdLst>
  <p:sldSz cx="14630400" cy="8229600"/>
  <p:notesSz cx="8229600" cy="146304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Open Sans" pitchFamily="2" charset="0"/>
      <p:regular r:id="rId25"/>
      <p:bold r:id="rId26"/>
      <p:italic r:id="rId27"/>
      <p:boldItalic r:id="rId28"/>
    </p:embeddedFont>
    <p:embeddedFont>
      <p:font typeface="Ope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468"/>
    <a:srgbClr val="000000"/>
    <a:srgbClr val="626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226" autoAdjust="0"/>
  </p:normalViewPr>
  <p:slideViewPr>
    <p:cSldViewPr snapToGrid="0" snapToObjects="1">
      <p:cViewPr varScale="1">
        <p:scale>
          <a:sx n="47" d="100"/>
          <a:sy n="47" d="100"/>
        </p:scale>
        <p:origin x="1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37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3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Small commits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Keeps commits small and focused.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Frequent Code Sharing: 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Enables more frequent code sharing.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Reduces Merge Conflicts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Reduces merge conflicts and improves collaboration.</a:t>
            </a:r>
            <a:endParaRPr lang="en-US" sz="1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Complete code: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Commit only completed code.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Small Manageable Chunks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Break down features into smaller, manageable chunks.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Stash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if we want to save unfinished work temporarily we can use Git's "stash" feature </a:t>
            </a:r>
            <a:endParaRPr lang="en-US" sz="12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Functional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Ensure code is complete and functional.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Side effects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Check for unintended side effects.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Careful in sharing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Thorough testing is especially important when sharing code with others.</a:t>
            </a:r>
            <a:endParaRPr lang="en-US" sz="12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Concise summary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Start with a concise summary (50 characters or less).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Motivation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Explain the motivation and changes made.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Link to tasks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Link commits to tasks </a:t>
            </a:r>
            <a:r>
              <a:rPr lang="en-US" sz="1200" dirty="0" err="1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iif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using a management tool.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Categories: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Use categories (e.g., feat, fix, chore, doc, build) for filtering.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feat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feature implementation,    </a:t>
            </a: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fix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bugfix,    </a:t>
            </a: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chore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small change,    </a:t>
            </a: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doc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documentation change,    </a:t>
            </a: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build related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spc="-2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Primary purpose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 tracks changes and facilitates collaboration.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Semantic commits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Focus on committing related changes, not just saving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Power of branches: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Git makes branching easy and efficient.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Isolation: I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 avoid mixing different development lines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200" b="1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 cases 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Branches are ideal for features implementation and bug fixes.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Options: 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 offers various workflows (long-running branches, topic branches, merge/rebase, Git-flow).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Factors 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Consider project size, development practices, and team preferences factors.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Agreement 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Ensure everyone follows a same workflow.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Create a new branch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Branch out from the main branch.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Commit changes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Commit your code to the new branch.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 and finalize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Resolve any conflicts.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Merge your branch into the main branch (squashing commits).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Push to remote</a:t>
            </a:r>
            <a:r>
              <a:rPr lang="en-US" sz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Push the updated main branch to the remote repository.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7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100"/>
              </a:lnSpc>
            </a:pP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Good documentation should: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Time Investment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Minimize understanding time.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Informative Comments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Comments provide information and value but avoid excessive comments.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Understandability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Focus on clarity over conciseness for better understanding.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Unexpected Behavior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Document unusual behavior or edge cases.</a:t>
            </a:r>
          </a:p>
          <a:p>
            <a:pPr>
              <a:lnSpc>
                <a:spcPts val="3100"/>
              </a:lnSpc>
            </a:pPr>
            <a:endParaRPr lang="en-US" sz="1200" dirty="0">
              <a:solidFill>
                <a:srgbClr val="5B5F7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Consistency and Alignment</a:t>
            </a:r>
            <a:r>
              <a:rPr lang="en-US" sz="1200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Use consistent spacing, indentation, and alignment.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Blank Lines: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Break up large code blocks with blank lines.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Order: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  <a:r>
              <a:rPr lang="en-US" sz="1200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Maintain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a consistent order for variables and elements.</a:t>
            </a:r>
            <a:endParaRPr lang="en-US" sz="12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Break down large functions: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This improves code readability, testability, and maintainability.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Focus on one task per function: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This makes code easier to understand and maintain.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Write concise code: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Avoid unnecessary features and complexity.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Leverage standard libraries: 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Familiarize yourself with existing functions and tools.</a:t>
            </a:r>
            <a:endParaRPr lang="en-US" sz="12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Whole Function Documentation</a:t>
            </a: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Document what your function is doing and document it as a whole and not the individual parts of the function.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Example  in R and 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 is a version control system essential for collaborative development.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Unrelated Changes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Avoid combining unrelated changes in a single commit.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Detailed Control</a:t>
            </a:r>
            <a:r>
              <a:rPr lang="en-US" sz="12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Git's staging area allows for detailed control over commits so you can also commit specific parts not whole code</a:t>
            </a:r>
            <a:endParaRPr lang="en-US" sz="1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/>
          <p:cNvSpPr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300" b="1" kern="1200" dirty="0">
                <a:solidFill>
                  <a:srgbClr val="62646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Code Quality Handbook Presentation By Talha Mahmood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668857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5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612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Commit Often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303032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Small commits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Frequent Code Sharing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Reduces Merge Conflicts</a:t>
            </a:r>
            <a:endParaRPr lang="en-US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908533"/>
            <a:ext cx="77126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Don’t Commit Half-Done Work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6B67133E-638A-0316-B233-039970199576}"/>
              </a:ext>
            </a:extLst>
          </p:cNvPr>
          <p:cNvSpPr/>
          <p:nvPr/>
        </p:nvSpPr>
        <p:spPr>
          <a:xfrm>
            <a:off x="6350436" y="2211889"/>
            <a:ext cx="7415927" cy="269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Complete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Small Manageable Chunks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Stash</a:t>
            </a: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4B29A1DB-891D-6ACB-1319-CA00E36B43BD}"/>
              </a:ext>
            </a:extLst>
          </p:cNvPr>
          <p:cNvSpPr/>
          <p:nvPr/>
        </p:nvSpPr>
        <p:spPr>
          <a:xfrm>
            <a:off x="6202085" y="908533"/>
            <a:ext cx="77126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 Before You Commit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2F7F411-DE4B-78FB-C057-80E413DC5179}"/>
              </a:ext>
            </a:extLst>
          </p:cNvPr>
          <p:cNvSpPr/>
          <p:nvPr/>
        </p:nvSpPr>
        <p:spPr>
          <a:xfrm>
            <a:off x="6350436" y="2211889"/>
            <a:ext cx="7415927" cy="269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Functional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Side effects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Careful in sharing</a:t>
            </a: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80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108603"/>
            <a:ext cx="8912543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Write Good Commit Messages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29026" y="6764115"/>
            <a:ext cx="10193156" cy="1332481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Example: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Summary </a:t>
            </a:r>
            <a:r>
              <a:rPr lang="en-US" sz="24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feat: Add new feature to support Kerberos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Detail: </a:t>
            </a:r>
            <a:r>
              <a:rPr lang="en-US" sz="24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feature enables Kerberos authentication for </a:t>
            </a:r>
            <a:r>
              <a:rPr lang="en-US" sz="2400" dirty="0" err="1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JupyterHub</a:t>
            </a:r>
            <a:r>
              <a:rPr lang="en-US" sz="24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en-U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E272D789-B28E-5017-41C5-A4861380EBF1}"/>
              </a:ext>
            </a:extLst>
          </p:cNvPr>
          <p:cNvSpPr/>
          <p:nvPr/>
        </p:nvSpPr>
        <p:spPr>
          <a:xfrm>
            <a:off x="1185029" y="4107811"/>
            <a:ext cx="12902327" cy="25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Concise summary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Link to tasks ( if using management tool)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Categories (feat, fix, chore, doc, build)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30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737729"/>
            <a:ext cx="11927919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Version Control is Not a Backup System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85028" y="4711185"/>
            <a:ext cx="5648033" cy="134588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09224" y="4935379"/>
            <a:ext cx="254829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kern="0" spc="-2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Primary purpose</a:t>
            </a:r>
          </a:p>
        </p:txBody>
      </p:sp>
      <p:sp>
        <p:nvSpPr>
          <p:cNvPr id="6" name="Text 3"/>
          <p:cNvSpPr/>
          <p:nvPr/>
        </p:nvSpPr>
        <p:spPr>
          <a:xfrm>
            <a:off x="1409223" y="5388412"/>
            <a:ext cx="5423837" cy="134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797219" y="4711185"/>
            <a:ext cx="5648033" cy="134588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072940" y="4935379"/>
            <a:ext cx="254829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Semantic commits</a:t>
            </a:r>
          </a:p>
        </p:txBody>
      </p:sp>
      <p:sp>
        <p:nvSpPr>
          <p:cNvPr id="12" name="Text 9"/>
          <p:cNvSpPr/>
          <p:nvPr/>
        </p:nvSpPr>
        <p:spPr>
          <a:xfrm>
            <a:off x="8072940" y="5388412"/>
            <a:ext cx="5148117" cy="168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256" y="875109"/>
            <a:ext cx="7644289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 Branches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42365" y="2413754"/>
            <a:ext cx="30480" cy="4940737"/>
          </a:xfrm>
          <a:prstGeom prst="roundRect">
            <a:avLst>
              <a:gd name="adj" fmla="val 10544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8167" y="2880479"/>
            <a:ext cx="749856" cy="30480"/>
          </a:xfrm>
          <a:prstGeom prst="roundRect">
            <a:avLst>
              <a:gd name="adj" fmla="val 10544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16563" y="2654737"/>
            <a:ext cx="482084" cy="48208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01705" y="2749629"/>
            <a:ext cx="111681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735967" y="2830988"/>
            <a:ext cx="346019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Power of branches</a:t>
            </a: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35967" y="3060740"/>
            <a:ext cx="614457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5B5F71"/>
              </a:solidFill>
              <a:effectLst/>
              <a:uLnTx/>
              <a:uFillTx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8167" y="4598789"/>
            <a:ext cx="749856" cy="30480"/>
          </a:xfrm>
          <a:prstGeom prst="roundRect">
            <a:avLst>
              <a:gd name="adj" fmla="val 10544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16563" y="4373047"/>
            <a:ext cx="482084" cy="48208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72892" y="4467939"/>
            <a:ext cx="169426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735967" y="4482545"/>
            <a:ext cx="322314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Isolation</a:t>
            </a: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35967" y="4717892"/>
            <a:ext cx="614457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8167" y="6317099"/>
            <a:ext cx="749856" cy="30480"/>
          </a:xfrm>
          <a:prstGeom prst="roundRect">
            <a:avLst>
              <a:gd name="adj" fmla="val 10544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16563" y="6091357"/>
            <a:ext cx="482084" cy="48208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72535" y="6186249"/>
            <a:ext cx="170021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735967" y="6216730"/>
            <a:ext cx="243470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</a:t>
            </a:r>
            <a:r>
              <a:rPr lang="en-US" sz="2800" b="1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800" kern="0" spc="-19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cases</a:t>
            </a: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35967" y="6497360"/>
            <a:ext cx="614457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119670"/>
            <a:ext cx="1127152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b="1" kern="0" spc="-44" dirty="0">
                <a:solidFill>
                  <a:srgbClr val="50546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Agree on a Workflow</a:t>
            </a:r>
            <a:endParaRPr lang="en-US" sz="4000" dirty="0">
              <a:solidFill>
                <a:srgbClr val="505468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185029" y="3438168"/>
            <a:ext cx="2805469" cy="1111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Factors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Agreement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85029" y="4035623"/>
            <a:ext cx="3684746" cy="148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79613" y="4035623"/>
            <a:ext cx="3684746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74198" y="4035623"/>
            <a:ext cx="3684746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2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F74C9EC-D233-7513-F67D-B15B9E35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39" y="-79177"/>
            <a:ext cx="707816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2078"/>
            <a:ext cx="7415927" cy="1142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4000" b="1" kern="0" spc="-6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Recommended Git Flow</a:t>
            </a:r>
            <a:endParaRPr lang="en-US" sz="40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6385" y="2844121"/>
            <a:ext cx="7415927" cy="430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Create a new branch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Commit changes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 </a:t>
            </a:r>
            <a:r>
              <a:rPr lang="en-US" sz="280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finalize</a:t>
            </a:r>
            <a:endParaRPr lang="en-US" sz="2800" dirty="0">
              <a:solidFill>
                <a:srgbClr val="50546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Push to remote</a:t>
            </a:r>
          </a:p>
        </p:txBody>
      </p:sp>
      <p:sp>
        <p:nvSpPr>
          <p:cNvPr id="5" name="Shape 2"/>
          <p:cNvSpPr/>
          <p:nvPr/>
        </p:nvSpPr>
        <p:spPr>
          <a:xfrm>
            <a:off x="6350437" y="64340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868716" y="6415564"/>
            <a:ext cx="18754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10" y="0"/>
            <a:ext cx="11955780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5996" y="0"/>
            <a:ext cx="11938407" cy="82296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/>
          <p:cNvSpPr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300" b="1" kern="1200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668857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8" y="1146096"/>
            <a:ext cx="6727208" cy="201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Chapter 1 </a:t>
            </a:r>
            <a:r>
              <a:rPr lang="en-US" sz="4000" b="1" dirty="0">
                <a:solidFill>
                  <a:srgbClr val="62646E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Documentation</a:t>
            </a:r>
          </a:p>
        </p:txBody>
      </p:sp>
      <p:sp>
        <p:nvSpPr>
          <p:cNvPr id="4" name="Text 1"/>
          <p:cNvSpPr/>
          <p:nvPr/>
        </p:nvSpPr>
        <p:spPr>
          <a:xfrm>
            <a:off x="864036" y="2526095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Code documentation best practices</a:t>
            </a: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668857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68648"/>
            <a:ext cx="70376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Help People Understand</a:t>
            </a:r>
            <a:endParaRPr lang="en-US" sz="4000" b="1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710458"/>
            <a:ext cx="7415927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Minimize Time Investment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Informative Comments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Understandable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Unexpected Behavior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607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Make it Look Good</a:t>
            </a:r>
            <a:endParaRPr lang="en-US" sz="4000" b="1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117884"/>
            <a:ext cx="7415927" cy="513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Consistency and Alignment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Blank Lines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Order</a:t>
            </a: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8550"/>
            <a:ext cx="65635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Breaking Down Big Blocks</a:t>
            </a:r>
            <a:endParaRPr lang="en-US" sz="4000" b="1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1920359"/>
            <a:ext cx="7415927" cy="553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Break down large functions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Focus on one task per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Write concise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Leverage standard libraries </a:t>
            </a: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D17D0-951B-AF83-971A-D64A00DC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9" y="3989125"/>
            <a:ext cx="5937058" cy="3502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B3227-9525-8DAB-F70D-A29689CC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55" y="3989125"/>
            <a:ext cx="6251171" cy="350267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075C79AC-700C-7333-7615-F80CE7F85C18}"/>
              </a:ext>
            </a:extLst>
          </p:cNvPr>
          <p:cNvSpPr/>
          <p:nvPr/>
        </p:nvSpPr>
        <p:spPr>
          <a:xfrm>
            <a:off x="864037" y="1090403"/>
            <a:ext cx="85201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Document Outside Functions</a:t>
            </a:r>
            <a:endParaRPr lang="en-US" sz="4000" b="1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BEEE2-6770-2C98-BE44-A4124BC6FF99}"/>
              </a:ext>
            </a:extLst>
          </p:cNvPr>
          <p:cNvSpPr txBox="1"/>
          <p:nvPr/>
        </p:nvSpPr>
        <p:spPr>
          <a:xfrm>
            <a:off x="864037" y="2296316"/>
            <a:ext cx="10491148" cy="1962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Whole Function Documentation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Example  in R and Python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5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974923"/>
            <a:ext cx="677896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Document Inside Functions</a:t>
            </a:r>
            <a:endParaRPr lang="en-US" sz="4000" b="1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296953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Individual parts documentation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Example  in R and Python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AAE6D-458C-03CF-E4E6-3B3FF71E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8" y="293298"/>
            <a:ext cx="5400136" cy="3791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CDD12-11DD-DA22-8440-F2600EEB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20242"/>
            <a:ext cx="5400136" cy="3416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2886"/>
            <a:ext cx="7415927" cy="2225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Chapter 2 Git and Version Control Best Practices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6" y="3096220"/>
            <a:ext cx="7415927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 best practices.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 is Git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96847"/>
            <a:ext cx="744069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Commit Related Changes</a:t>
            </a:r>
            <a:endParaRPr lang="en-US" sz="4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438656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Unrelated Changes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B5F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Detailed Control</a:t>
            </a:r>
            <a:endParaRPr lang="en-US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787</Words>
  <Application>Microsoft Office PowerPoint</Application>
  <PresentationFormat>Custom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Open Sans</vt:lpstr>
      <vt:lpstr>Arial</vt:lpstr>
      <vt:lpstr>Calibri</vt:lpstr>
      <vt:lpstr>Open Sans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Talha Mahmood</cp:lastModifiedBy>
  <cp:revision>20</cp:revision>
  <dcterms:created xsi:type="dcterms:W3CDTF">2024-09-15T16:21:31Z</dcterms:created>
  <dcterms:modified xsi:type="dcterms:W3CDTF">2024-09-19T16:32:31Z</dcterms:modified>
</cp:coreProperties>
</file>